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98" r:id="rId3"/>
    <p:sldId id="257" r:id="rId4"/>
    <p:sldId id="258" r:id="rId5"/>
    <p:sldId id="259" r:id="rId6"/>
    <p:sldId id="263" r:id="rId7"/>
    <p:sldId id="264" r:id="rId8"/>
    <p:sldId id="266" r:id="rId9"/>
    <p:sldId id="267" r:id="rId10"/>
    <p:sldId id="297" r:id="rId11"/>
    <p:sldId id="269" r:id="rId12"/>
    <p:sldId id="270" r:id="rId13"/>
    <p:sldId id="271" r:id="rId14"/>
    <p:sldId id="272" r:id="rId15"/>
    <p:sldId id="299" r:id="rId16"/>
    <p:sldId id="275" r:id="rId17"/>
    <p:sldId id="274" r:id="rId18"/>
    <p:sldId id="276" r:id="rId19"/>
    <p:sldId id="277" r:id="rId20"/>
    <p:sldId id="278" r:id="rId21"/>
    <p:sldId id="279" r:id="rId22"/>
    <p:sldId id="303" r:id="rId23"/>
    <p:sldId id="300" r:id="rId24"/>
    <p:sldId id="301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0368" autoAdjust="0"/>
    <p:restoredTop sz="94803" autoAdjust="0"/>
  </p:normalViewPr>
  <p:slideViewPr>
    <p:cSldViewPr>
      <p:cViewPr varScale="1">
        <p:scale>
          <a:sx n="48" d="100"/>
          <a:sy n="48" d="100"/>
        </p:scale>
        <p:origin x="-96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22A5A-7290-4DCF-9D9C-EBA25DB86070}" type="datetimeFigureOut">
              <a:rPr lang="it-IT" smtClean="0"/>
              <a:pPr/>
              <a:t>20/01/2017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63FFC-7509-434C-AE5E-870D868C2B0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63FFC-7509-434C-AE5E-870D868C2B00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63FFC-7509-434C-AE5E-870D868C2B00}" type="slidenum">
              <a:rPr lang="it-IT" smtClean="0"/>
              <a:pPr/>
              <a:t>9</a:t>
            </a:fld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63FFC-7509-434C-AE5E-870D868C2B00}" type="slidenum">
              <a:rPr lang="it-IT" smtClean="0"/>
              <a:pPr/>
              <a:t>15</a:t>
            </a:fld>
            <a:endParaRPr 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63FFC-7509-434C-AE5E-870D868C2B00}" type="slidenum">
              <a:rPr lang="it-IT" smtClean="0"/>
              <a:pPr/>
              <a:t>19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C614-ADAA-494B-B842-D7807A3D6D2A}" type="datetimeFigureOut">
              <a:rPr lang="it-IT" smtClean="0"/>
              <a:pPr/>
              <a:t>20/01/2017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9EE5-6707-4531-9BF0-5F6F3062807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C614-ADAA-494B-B842-D7807A3D6D2A}" type="datetimeFigureOut">
              <a:rPr lang="it-IT" smtClean="0"/>
              <a:pPr/>
              <a:t>20/01/2017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9EE5-6707-4531-9BF0-5F6F3062807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C614-ADAA-494B-B842-D7807A3D6D2A}" type="datetimeFigureOut">
              <a:rPr lang="it-IT" smtClean="0"/>
              <a:pPr/>
              <a:t>20/01/2017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9EE5-6707-4531-9BF0-5F6F3062807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C614-ADAA-494B-B842-D7807A3D6D2A}" type="datetimeFigureOut">
              <a:rPr lang="it-IT" smtClean="0"/>
              <a:pPr/>
              <a:t>20/01/2017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9EE5-6707-4531-9BF0-5F6F3062807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C614-ADAA-494B-B842-D7807A3D6D2A}" type="datetimeFigureOut">
              <a:rPr lang="it-IT" smtClean="0"/>
              <a:pPr/>
              <a:t>20/01/2017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9EE5-6707-4531-9BF0-5F6F3062807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C614-ADAA-494B-B842-D7807A3D6D2A}" type="datetimeFigureOut">
              <a:rPr lang="it-IT" smtClean="0"/>
              <a:pPr/>
              <a:t>20/01/2017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9EE5-6707-4531-9BF0-5F6F3062807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C614-ADAA-494B-B842-D7807A3D6D2A}" type="datetimeFigureOut">
              <a:rPr lang="it-IT" smtClean="0"/>
              <a:pPr/>
              <a:t>20/01/2017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9EE5-6707-4531-9BF0-5F6F3062807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C614-ADAA-494B-B842-D7807A3D6D2A}" type="datetimeFigureOut">
              <a:rPr lang="it-IT" smtClean="0"/>
              <a:pPr/>
              <a:t>20/01/2017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9EE5-6707-4531-9BF0-5F6F3062807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C614-ADAA-494B-B842-D7807A3D6D2A}" type="datetimeFigureOut">
              <a:rPr lang="it-IT" smtClean="0"/>
              <a:pPr/>
              <a:t>20/01/2017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9EE5-6707-4531-9BF0-5F6F3062807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C614-ADAA-494B-B842-D7807A3D6D2A}" type="datetimeFigureOut">
              <a:rPr lang="it-IT" smtClean="0"/>
              <a:pPr/>
              <a:t>20/01/2017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9EE5-6707-4531-9BF0-5F6F3062807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C614-ADAA-494B-B842-D7807A3D6D2A}" type="datetimeFigureOut">
              <a:rPr lang="it-IT" smtClean="0"/>
              <a:pPr/>
              <a:t>20/01/2017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9EE5-6707-4531-9BF0-5F6F3062807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AC614-ADAA-494B-B842-D7807A3D6D2A}" type="datetimeFigureOut">
              <a:rPr lang="it-IT" smtClean="0"/>
              <a:pPr/>
              <a:t>20/01/2017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49EE5-6707-4531-9BF0-5F6F3062807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tente3\Desktop\Michael%20Jackson%20-%20Earth%20Song%20(mp3cut.net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785786" y="2071678"/>
            <a:ext cx="7772400" cy="4786322"/>
          </a:xfrm>
        </p:spPr>
        <p:txBody>
          <a:bodyPr>
            <a:norm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14316" y="3714752"/>
            <a:ext cx="8429684" cy="3857652"/>
          </a:xfrm>
        </p:spPr>
        <p:txBody>
          <a:bodyPr>
            <a:noAutofit/>
          </a:bodyPr>
          <a:lstStyle/>
          <a:p>
            <a:endParaRPr lang="it-IT" sz="2800" b="1" i="1" dirty="0" smtClean="0">
              <a:solidFill>
                <a:schemeClr val="tx1"/>
              </a:solidFill>
              <a:latin typeface="Lucida Bright" pitchFamily="18" charset="0"/>
              <a:ea typeface="FangSong" pitchFamily="49" charset="-122"/>
              <a:cs typeface="Aharoni" pitchFamily="2" charset="-79"/>
            </a:endParaRPr>
          </a:p>
          <a:p>
            <a:endParaRPr lang="it-IT" sz="2800" b="1" i="1" dirty="0" smtClean="0">
              <a:solidFill>
                <a:schemeClr val="tx1"/>
              </a:solidFill>
              <a:latin typeface="Lucida Bright" pitchFamily="18" charset="0"/>
              <a:ea typeface="FangSong" pitchFamily="49" charset="-122"/>
              <a:cs typeface="Aharoni" pitchFamily="2" charset="-79"/>
            </a:endParaRPr>
          </a:p>
          <a:p>
            <a:endParaRPr lang="it-IT" sz="2800" b="1" i="1" dirty="0" smtClean="0">
              <a:solidFill>
                <a:schemeClr val="tx1"/>
              </a:solidFill>
              <a:latin typeface="Lucida Bright" pitchFamily="18" charset="0"/>
              <a:ea typeface="FangSong" pitchFamily="49" charset="-122"/>
              <a:cs typeface="Aharoni" pitchFamily="2" charset="-79"/>
            </a:endParaRPr>
          </a:p>
          <a:p>
            <a:endParaRPr lang="it-IT" sz="7200" b="1" i="1" dirty="0" smtClean="0">
              <a:solidFill>
                <a:schemeClr val="tx1"/>
              </a:solidFill>
              <a:latin typeface="Lucida Bright" pitchFamily="18" charset="0"/>
              <a:ea typeface="FangSong" pitchFamily="49" charset="-122"/>
              <a:cs typeface="Aharoni" pitchFamily="2" charset="-79"/>
            </a:endParaRPr>
          </a:p>
          <a:p>
            <a:endParaRPr lang="it-IT" sz="7200" b="1" i="1" dirty="0" smtClean="0">
              <a:solidFill>
                <a:schemeClr val="tx1"/>
              </a:solidFill>
              <a:latin typeface="Lucida Bright" pitchFamily="18" charset="0"/>
              <a:ea typeface="FangSong" pitchFamily="49" charset="-122"/>
              <a:cs typeface="Aharoni" pitchFamily="2" charset="-79"/>
            </a:endParaRPr>
          </a:p>
          <a:p>
            <a:endParaRPr lang="it-IT" sz="7200" b="1" i="1" dirty="0" smtClean="0">
              <a:solidFill>
                <a:schemeClr val="tx1"/>
              </a:solidFill>
              <a:latin typeface="Lucida Bright" pitchFamily="18" charset="0"/>
              <a:ea typeface="FangSong" pitchFamily="49" charset="-122"/>
              <a:cs typeface="Aharoni" pitchFamily="2" charset="-79"/>
            </a:endParaRPr>
          </a:p>
          <a:p>
            <a:endParaRPr lang="it-IT" sz="7200" b="1" i="1" dirty="0" smtClean="0">
              <a:solidFill>
                <a:schemeClr val="tx1"/>
              </a:solidFill>
              <a:latin typeface="Lucida Bright" pitchFamily="18" charset="0"/>
              <a:ea typeface="FangSong" pitchFamily="49" charset="-122"/>
              <a:cs typeface="Aharoni" pitchFamily="2" charset="-79"/>
            </a:endParaRPr>
          </a:p>
          <a:p>
            <a:endParaRPr lang="it-IT" sz="7200" b="1" i="1" dirty="0" smtClean="0">
              <a:solidFill>
                <a:schemeClr val="tx1"/>
              </a:solidFill>
              <a:latin typeface="Lucida Bright" pitchFamily="18" charset="0"/>
              <a:ea typeface="FangSong" pitchFamily="49" charset="-122"/>
              <a:cs typeface="Aharoni" pitchFamily="2" charset="-79"/>
            </a:endParaRPr>
          </a:p>
          <a:p>
            <a:endParaRPr lang="it-IT" sz="7200" b="1" i="1" dirty="0" smtClean="0">
              <a:solidFill>
                <a:schemeClr val="tx1"/>
              </a:solidFill>
              <a:latin typeface="Lucida Bright" pitchFamily="18" charset="0"/>
              <a:ea typeface="FangSong" pitchFamily="49" charset="-122"/>
              <a:cs typeface="Aharoni" pitchFamily="2" charset="-79"/>
            </a:endParaRPr>
          </a:p>
          <a:p>
            <a:endParaRPr lang="it-IT" sz="7200" b="1" i="1" dirty="0" smtClean="0">
              <a:solidFill>
                <a:schemeClr val="tx1"/>
              </a:solidFill>
              <a:latin typeface="Lucida Bright" pitchFamily="18" charset="0"/>
              <a:ea typeface="FangSong" pitchFamily="49" charset="-122"/>
              <a:cs typeface="Aharoni" pitchFamily="2" charset="-79"/>
            </a:endParaRPr>
          </a:p>
          <a:p>
            <a:endParaRPr lang="it-IT" sz="7200" b="1" i="1" dirty="0" smtClean="0">
              <a:solidFill>
                <a:schemeClr val="tx1"/>
              </a:solidFill>
              <a:latin typeface="Lucida Bright" pitchFamily="18" charset="0"/>
              <a:ea typeface="FangSong" pitchFamily="49" charset="-122"/>
              <a:cs typeface="Aharoni" pitchFamily="2" charset="-79"/>
            </a:endParaRPr>
          </a:p>
          <a:p>
            <a:endParaRPr lang="it-IT" sz="7200" b="1" i="1" dirty="0" smtClean="0">
              <a:solidFill>
                <a:schemeClr val="tx1"/>
              </a:solidFill>
              <a:latin typeface="Lucida Bright" pitchFamily="18" charset="0"/>
              <a:ea typeface="FangSong" pitchFamily="49" charset="-122"/>
              <a:cs typeface="Aharoni" pitchFamily="2" charset="-79"/>
            </a:endParaRPr>
          </a:p>
          <a:p>
            <a:endParaRPr lang="it-IT" sz="7200" b="1" i="1" dirty="0" smtClean="0">
              <a:solidFill>
                <a:schemeClr val="tx1"/>
              </a:solidFill>
              <a:latin typeface="Lucida Bright" pitchFamily="18" charset="0"/>
              <a:ea typeface="FangSong" pitchFamily="49" charset="-122"/>
              <a:cs typeface="Aharoni" pitchFamily="2" charset="-79"/>
            </a:endParaRPr>
          </a:p>
          <a:p>
            <a:endParaRPr lang="it-IT" sz="7200" b="1" i="1" dirty="0" smtClean="0">
              <a:solidFill>
                <a:schemeClr val="tx1"/>
              </a:solidFill>
              <a:latin typeface="Lucida Bright" pitchFamily="18" charset="0"/>
              <a:ea typeface="FangSong" pitchFamily="49" charset="-122"/>
              <a:cs typeface="Aharoni" pitchFamily="2" charset="-79"/>
            </a:endParaRPr>
          </a:p>
          <a:p>
            <a:endParaRPr lang="it-IT" sz="7200" dirty="0" smtClean="0">
              <a:solidFill>
                <a:schemeClr val="tx1"/>
              </a:solidFill>
              <a:latin typeface="Aparajita" pitchFamily="2" charset="0"/>
              <a:ea typeface="FangSong" pitchFamily="49" charset="-122"/>
              <a:cs typeface="Aparajita" pitchFamily="2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236591" y="340767"/>
            <a:ext cx="3129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it-IT" dirty="0"/>
          </a:p>
        </p:txBody>
      </p:sp>
      <p:pic>
        <p:nvPicPr>
          <p:cNvPr id="1026" name="Picture 2" descr="F:\teseo_1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786058"/>
            <a:ext cx="5572164" cy="3857652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1428728" y="285728"/>
            <a:ext cx="67866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i="1" dirty="0" smtClean="0"/>
              <a:t>Progetto di continuità del Liceo Scientifico               </a:t>
            </a:r>
          </a:p>
          <a:p>
            <a:r>
              <a:rPr lang="it-IT" sz="2000" i="1" dirty="0" smtClean="0"/>
              <a:t>                     “ Leonardo Da Vinci” .</a:t>
            </a:r>
          </a:p>
          <a:p>
            <a:r>
              <a:rPr lang="it-IT" sz="2000" i="1" dirty="0" smtClean="0"/>
              <a:t>Scuola  Secondaria di primo grado </a:t>
            </a:r>
            <a:r>
              <a:rPr lang="it-IT" sz="2000" i="1" dirty="0" err="1" smtClean="0"/>
              <a:t>Pietramelara</a:t>
            </a:r>
            <a:r>
              <a:rPr lang="it-IT" sz="2000" i="1" dirty="0" smtClean="0"/>
              <a:t>.</a:t>
            </a:r>
            <a:br>
              <a:rPr lang="it-IT" sz="2000" i="1" dirty="0" smtClean="0"/>
            </a:br>
            <a:r>
              <a:rPr lang="it-IT" sz="2000" i="1" dirty="0" smtClean="0"/>
              <a:t>                        Classe: Terza C</a:t>
            </a:r>
            <a:br>
              <a:rPr lang="it-IT" sz="2000" i="1" dirty="0" smtClean="0"/>
            </a:br>
            <a:r>
              <a:rPr lang="it-IT" sz="2000" i="1" dirty="0" smtClean="0"/>
              <a:t>Alunne:          </a:t>
            </a:r>
            <a:r>
              <a:rPr lang="it-IT" sz="2000" i="1" dirty="0" err="1" smtClean="0"/>
              <a:t>Bonacci</a:t>
            </a:r>
            <a:r>
              <a:rPr lang="it-IT" sz="2000" i="1" dirty="0" smtClean="0"/>
              <a:t> Giorgia</a:t>
            </a:r>
            <a:br>
              <a:rPr lang="it-IT" sz="2000" i="1" dirty="0" smtClean="0"/>
            </a:br>
            <a:r>
              <a:rPr lang="it-IT" sz="2000" i="1" dirty="0" smtClean="0"/>
              <a:t>                        </a:t>
            </a:r>
            <a:r>
              <a:rPr lang="it-IT" sz="2000" i="1" dirty="0" err="1" smtClean="0"/>
              <a:t>Casillo</a:t>
            </a:r>
            <a:r>
              <a:rPr lang="it-IT" sz="2000" i="1" dirty="0" smtClean="0"/>
              <a:t> M. Francesca</a:t>
            </a:r>
            <a:br>
              <a:rPr lang="it-IT" sz="2000" i="1" dirty="0" smtClean="0"/>
            </a:br>
            <a:r>
              <a:rPr lang="it-IT" sz="2000" i="1" dirty="0" smtClean="0"/>
              <a:t>                        </a:t>
            </a:r>
            <a:r>
              <a:rPr lang="it-IT" sz="2000" i="1" dirty="0" err="1" smtClean="0"/>
              <a:t>Mauriello</a:t>
            </a:r>
            <a:r>
              <a:rPr lang="it-IT" sz="2000" i="1" dirty="0" smtClean="0"/>
              <a:t> Veronica</a:t>
            </a:r>
            <a:endParaRPr lang="it-IT" sz="2000" i="1" dirty="0"/>
          </a:p>
        </p:txBody>
      </p:sp>
      <p:pic>
        <p:nvPicPr>
          <p:cNvPr id="8" name="Michael Jackson - Earth Song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7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072494" cy="2285992"/>
          </a:xfrm>
        </p:spPr>
        <p:txBody>
          <a:bodyPr>
            <a:noAutofit/>
          </a:bodyPr>
          <a:lstStyle/>
          <a:p>
            <a:r>
              <a:rPr lang="it-IT" sz="2800" dirty="0" smtClean="0"/>
              <a:t>L’ inquinamento idrico è causato da molteplici e specifici fattori : gli scarichi delle attività industriali e </a:t>
            </a:r>
            <a:r>
              <a:rPr lang="it-IT" sz="2800" dirty="0" err="1" smtClean="0"/>
              <a:t>agricole…</a:t>
            </a:r>
            <a:endParaRPr lang="it-IT" sz="2800" dirty="0"/>
          </a:p>
        </p:txBody>
      </p:sp>
      <p:pic>
        <p:nvPicPr>
          <p:cNvPr id="3076" name="Picture 4" descr="F:\inquinamento-dei-fiumi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76680" y="2428868"/>
            <a:ext cx="4338460" cy="3578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water-pollution-e1300573159763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1470" y="0"/>
            <a:ext cx="9215470" cy="685800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785786" y="571480"/>
            <a:ext cx="70009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i="1" dirty="0" smtClean="0"/>
              <a:t>E quelli delle consuete attività umane che si riversano nei laghi,</a:t>
            </a:r>
          </a:p>
          <a:p>
            <a:pPr algn="ctr"/>
            <a:r>
              <a:rPr lang="it-IT" sz="3200" b="1" i="1" dirty="0" smtClean="0"/>
              <a:t>nei fiumi e nei mari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immagine2[2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28728" y="2071678"/>
            <a:ext cx="6143668" cy="4525963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500034" y="357166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FF0000"/>
                </a:solidFill>
              </a:rPr>
              <a:t>L’inquinamento atmosferico è causato dalla presenza nell’aria di una o più sostanze estranee o indesiderabili.</a:t>
            </a:r>
            <a:endParaRPr lang="it-IT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122" name="Picture 2" descr="F:\immagine5[2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214291"/>
            <a:ext cx="8572560" cy="2000263"/>
          </a:xfrm>
        </p:spPr>
        <p:txBody>
          <a:bodyPr>
            <a:noAutofit/>
          </a:bodyPr>
          <a:lstStyle/>
          <a:p>
            <a:r>
              <a:rPr lang="it-IT" sz="3200" i="1" dirty="0" smtClean="0">
                <a:latin typeface="Arial" pitchFamily="34" charset="0"/>
                <a:cs typeface="Arial" pitchFamily="34" charset="0"/>
              </a:rPr>
              <a:t>“Può darsi che non siate responsabili per la situazione in cui vi trovate, ma lo diventerete se non fate nulla per cambiarla”.</a:t>
            </a:r>
            <a:endParaRPr lang="it-IT" sz="3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42908" y="1785926"/>
            <a:ext cx="9144000" cy="3000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i="1" dirty="0" smtClean="0">
                <a:latin typeface="Bookman Old Style" pitchFamily="18" charset="0"/>
              </a:rPr>
              <a:t> </a:t>
            </a:r>
            <a:endParaRPr lang="it-IT" i="1" dirty="0">
              <a:latin typeface="Bookman Old Style" pitchFamily="18" charset="0"/>
            </a:endParaRPr>
          </a:p>
        </p:txBody>
      </p:sp>
      <p:pic>
        <p:nvPicPr>
          <p:cNvPr id="7170" name="Picture 2" descr="C:\Users\Utente\Desktop\terra-dallo-spazio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428868"/>
            <a:ext cx="7358114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                               </a:t>
            </a:r>
            <a:endParaRPr lang="it-IT" dirty="0"/>
          </a:p>
        </p:txBody>
      </p:sp>
      <p:pic>
        <p:nvPicPr>
          <p:cNvPr id="1026" name="Picture 2" descr="F:\progres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58346" cy="7072338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285720" y="285728"/>
            <a:ext cx="72866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  “Il progresso scientifico apre nuove opportunità  </a:t>
            </a:r>
            <a:br>
              <a:rPr lang="it-IT" sz="2400" dirty="0" smtClean="0"/>
            </a:br>
            <a:r>
              <a:rPr lang="it-IT" sz="2400" dirty="0" smtClean="0"/>
              <a:t> ma anche sfide inedite e profondi dilemmi morali</a:t>
            </a:r>
          </a:p>
          <a:p>
            <a:r>
              <a:rPr lang="it-IT" sz="2400" dirty="0" smtClean="0"/>
              <a:t>                    che devono essere governati.” </a:t>
            </a:r>
            <a:br>
              <a:rPr lang="it-IT" sz="2400" dirty="0" smtClean="0"/>
            </a:br>
            <a:r>
              <a:rPr lang="it-IT" sz="2400" dirty="0" smtClean="0"/>
              <a:t>                     </a:t>
            </a:r>
            <a:br>
              <a:rPr lang="it-IT" sz="2400" dirty="0" smtClean="0"/>
            </a:br>
            <a:r>
              <a:rPr lang="it-IT" sz="2400" dirty="0" smtClean="0"/>
              <a:t>                                                   Umberto Veronesi </a:t>
            </a:r>
            <a:endParaRPr lang="it" sz="2400" dirty="0" smtClean="0"/>
          </a:p>
        </p:txBody>
      </p:sp>
      <p:pic>
        <p:nvPicPr>
          <p:cNvPr id="1027" name="Picture 3" descr="F:\Veronesi 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285992"/>
            <a:ext cx="1571636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 descr="F:\tecno sfond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357354" y="0"/>
            <a:ext cx="112157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Picture 2" descr="F:\tecnologia-1-e1468929242632[1]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2571736" y="4714884"/>
            <a:ext cx="6572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i="1" dirty="0" smtClean="0"/>
              <a:t>La tecnologia dovrebbe migliorare la tua vita, non  diventare la tua vita.   </a:t>
            </a:r>
          </a:p>
          <a:p>
            <a:pPr algn="ctr"/>
            <a:r>
              <a:rPr lang="it-IT" sz="3200" b="1" i="1" dirty="0" smtClean="0"/>
              <a:t>                          Harvey B. </a:t>
            </a:r>
            <a:r>
              <a:rPr lang="it-IT" sz="3200" b="1" i="1" dirty="0" err="1" smtClean="0"/>
              <a:t>Mackay</a:t>
            </a:r>
            <a:endParaRPr lang="it-IT" sz="32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10800000" flipV="1">
            <a:off x="0" y="2928934"/>
            <a:ext cx="8786842" cy="128588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2050" name="Picture 2" descr="F:\foto mie 07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714348" y="214290"/>
            <a:ext cx="785818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/>
              <a:t>Quello della tecnologia è uno dei fenomeni più diffusi, soprattutto tra noi ragazzi.</a:t>
            </a:r>
          </a:p>
          <a:p>
            <a:endParaRPr lang="it-IT" sz="3200" dirty="0" smtClean="0"/>
          </a:p>
          <a:p>
            <a:endParaRPr lang="it-IT" sz="2000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algn="ctr"/>
            <a:r>
              <a:rPr lang="it-IT" sz="3200" dirty="0" smtClean="0"/>
              <a:t>Ormai fa parte delle nostre vite, ma tutto ciò può creare dei vantaggi e degli svantaggi.</a:t>
            </a:r>
            <a:r>
              <a:rPr lang="it-IT" sz="2800" dirty="0" smtClean="0"/>
              <a:t/>
            </a:r>
            <a:br>
              <a:rPr lang="it-IT" sz="2800" dirty="0" smtClean="0"/>
            </a:br>
            <a:endParaRPr lang="i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sz="2800" dirty="0"/>
          </a:p>
        </p:txBody>
      </p:sp>
      <p:pic>
        <p:nvPicPr>
          <p:cNvPr id="1028" name="Picture 4" descr="F:\Kenya3_h_partb[1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9358345" cy="5286388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0" y="557214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i="1" dirty="0" smtClean="0"/>
              <a:t>Ha il vantaggio di essere molto utile anche per il lavoro, consente di leggere libri virtuali e tant'altro...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1027" name="Picture 3" descr="F:\rivoluzione_a[1] - Cop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-214346" y="928670"/>
            <a:ext cx="9358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/>
              <a:t>  “Cos’è un uomo in rivolta ? </a:t>
            </a:r>
          </a:p>
          <a:p>
            <a:r>
              <a:rPr lang="it-IT" sz="3200" b="1" dirty="0" smtClean="0"/>
              <a:t>                                                    Un uomo che dice di </a:t>
            </a:r>
            <a:r>
              <a:rPr lang="it-IT" sz="3200" b="1" dirty="0" smtClean="0">
                <a:solidFill>
                  <a:srgbClr val="FF0000"/>
                </a:solidFill>
              </a:rPr>
              <a:t>NO</a:t>
            </a:r>
            <a:r>
              <a:rPr lang="it-IT" sz="3200" b="1" dirty="0" smtClean="0"/>
              <a:t>.” </a:t>
            </a:r>
          </a:p>
          <a:p>
            <a:r>
              <a:rPr lang="it-IT" sz="3200" b="1" dirty="0" smtClean="0"/>
              <a:t>                                                                         Albert </a:t>
            </a:r>
            <a:r>
              <a:rPr lang="it-IT" sz="3200" b="1" dirty="0" err="1" smtClean="0"/>
              <a:t>Camus</a:t>
            </a:r>
            <a:r>
              <a:rPr lang="it-IT" sz="36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1571636"/>
          </a:xfrm>
        </p:spPr>
        <p:txBody>
          <a:bodyPr>
            <a:noAutofit/>
          </a:bodyPr>
          <a:lstStyle/>
          <a:p>
            <a:r>
              <a:rPr lang="it-IT" sz="2800" b="1" i="1" dirty="0" smtClean="0"/>
              <a:t>Molto spesso accade che la tecnologia si impadronisce </a:t>
            </a:r>
            <a:br>
              <a:rPr lang="it-IT" sz="2800" b="1" i="1" dirty="0" smtClean="0"/>
            </a:br>
            <a:r>
              <a:rPr lang="it-IT" sz="2800" b="1" i="1" dirty="0" smtClean="0"/>
              <a:t>delle nostre vite, causando gravi conseguenze , tra le quali sono presenti atti di bullismo e </a:t>
            </a:r>
            <a:r>
              <a:rPr lang="it-IT" sz="2800" b="1" i="1" dirty="0" err="1" smtClean="0"/>
              <a:t>cyberbullismo</a:t>
            </a:r>
            <a:r>
              <a:rPr lang="it-IT" sz="2800" b="1" i="1" dirty="0" smtClean="0"/>
              <a:t> .</a:t>
            </a:r>
            <a:br>
              <a:rPr lang="it-IT" sz="2800" b="1" i="1" dirty="0" smtClean="0"/>
            </a:br>
            <a:endParaRPr lang="it-IT" sz="2800" b="1" i="1" dirty="0"/>
          </a:p>
        </p:txBody>
      </p:sp>
      <p:pic>
        <p:nvPicPr>
          <p:cNvPr id="2051" name="Picture 3" descr="F:\studiare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9" name="Picture 3" descr="F:\foto mie 07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1285852" y="214290"/>
            <a:ext cx="80724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                </a:t>
            </a:r>
            <a:r>
              <a:rPr lang="it-IT" sz="2800" i="1" dirty="0" smtClean="0"/>
              <a:t>La modernità ha fallito.</a:t>
            </a:r>
          </a:p>
          <a:p>
            <a:r>
              <a:rPr lang="it-IT" sz="2800" i="1" dirty="0" smtClean="0"/>
              <a:t> Bisogna costruire un nuovo umanesimo </a:t>
            </a:r>
          </a:p>
          <a:p>
            <a:r>
              <a:rPr lang="it-IT" sz="2800" i="1" dirty="0" smtClean="0"/>
              <a:t>         altrimenti il pianeta non  si  salva . </a:t>
            </a:r>
          </a:p>
          <a:p>
            <a:r>
              <a:rPr lang="it-IT" sz="2800" i="1" dirty="0" smtClean="0"/>
              <a:t>                                                              Albert </a:t>
            </a:r>
            <a:r>
              <a:rPr lang="it-IT" sz="2800" i="1" dirty="0" err="1" smtClean="0"/>
              <a:t>Einstain</a:t>
            </a:r>
            <a:endParaRPr lang="it-IT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642974" y="714356"/>
            <a:ext cx="10429948" cy="703282"/>
          </a:xfrm>
        </p:spPr>
        <p:txBody>
          <a:bodyPr>
            <a:normAutofit fontScale="90000"/>
          </a:bodyPr>
          <a:lstStyle/>
          <a:p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3100" dirty="0" smtClean="0"/>
              <a:t>"Raccogli un fiore sulla Terra,</a:t>
            </a:r>
            <a:br>
              <a:rPr lang="it-IT" sz="3100" dirty="0" smtClean="0"/>
            </a:br>
            <a:r>
              <a:rPr lang="it-IT" sz="3100" dirty="0" smtClean="0"/>
              <a:t> e muoverai la stella più distante".</a:t>
            </a:r>
            <a:br>
              <a:rPr lang="it-IT" sz="3100" dirty="0" smtClean="0"/>
            </a:br>
            <a:r>
              <a:rPr lang="it-IT" sz="3100" dirty="0" smtClean="0"/>
              <a:t>                                     Paul </a:t>
            </a:r>
            <a:r>
              <a:rPr lang="it-IT" sz="3100" dirty="0" err="1" smtClean="0"/>
              <a:t>Dirac</a:t>
            </a:r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3100" dirty="0" smtClean="0"/>
              <a:t>                                                                                                        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6146" name="Picture 2" descr="F:\foto terra\uno%20sguardo%20sul%20mondo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357166"/>
            <a:ext cx="8229600" cy="1928826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it-IT" dirty="0"/>
          </a:p>
          <a:p>
            <a:pPr algn="ctr">
              <a:buNone/>
            </a:pPr>
            <a:endParaRPr lang="it-IT" i="1" dirty="0" smtClean="0">
              <a:latin typeface="Bell MT" pitchFamily="18" charset="0"/>
              <a:ea typeface="GungsuhChe" pitchFamily="49" charset="-127"/>
              <a:cs typeface="David" pitchFamily="34" charset="-79"/>
            </a:endParaRPr>
          </a:p>
          <a:p>
            <a:pPr algn="ctr">
              <a:buNone/>
            </a:pPr>
            <a:endParaRPr lang="it-IT" i="1" dirty="0" smtClean="0">
              <a:latin typeface="Bell MT" pitchFamily="18" charset="0"/>
              <a:ea typeface="GungsuhChe" pitchFamily="49" charset="-127"/>
              <a:cs typeface="David" pitchFamily="34" charset="-79"/>
            </a:endParaRPr>
          </a:p>
          <a:p>
            <a:pPr algn="ctr">
              <a:buNone/>
            </a:pPr>
            <a:r>
              <a:rPr lang="it-IT" sz="9300" i="1" dirty="0" smtClean="0">
                <a:latin typeface="Bell MT" pitchFamily="18" charset="0"/>
                <a:ea typeface="GungsuhChe" pitchFamily="49" charset="-127"/>
                <a:cs typeface="David" pitchFamily="34" charset="-79"/>
              </a:rPr>
              <a:t>“La Terra è l’unico Pianeta che ospita la vita ed è anche per questo che è tenuto sotto controllo ed è così importante non danneggiarlo”.</a:t>
            </a:r>
          </a:p>
          <a:p>
            <a:pPr algn="ctr">
              <a:buNone/>
            </a:pPr>
            <a:endParaRPr lang="it-IT" sz="4000" i="1" dirty="0" smtClean="0">
              <a:latin typeface="Bell MT" pitchFamily="18" charset="0"/>
              <a:ea typeface="GungsuhChe" pitchFamily="49" charset="-127"/>
              <a:cs typeface="David" pitchFamily="34" charset="-79"/>
            </a:endParaRPr>
          </a:p>
        </p:txBody>
      </p:sp>
      <p:pic>
        <p:nvPicPr>
          <p:cNvPr id="1027" name="Picture 3" descr="F:\planets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8286808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foto mie 07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857280"/>
            <a:ext cx="9715568" cy="778674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i="1" dirty="0" smtClean="0">
                <a:latin typeface="+mn-lt"/>
                <a:cs typeface="Arial" pitchFamily="34" charset="0"/>
              </a:rPr>
              <a:t> La Terra è un bel posto e per essa </a:t>
            </a:r>
            <a:br>
              <a:rPr lang="it-IT" i="1" dirty="0" smtClean="0">
                <a:latin typeface="+mn-lt"/>
                <a:cs typeface="Arial" pitchFamily="34" charset="0"/>
              </a:rPr>
            </a:br>
            <a:r>
              <a:rPr lang="it-IT" i="1" dirty="0" smtClean="0">
                <a:latin typeface="+mn-lt"/>
                <a:cs typeface="Arial" pitchFamily="34" charset="0"/>
              </a:rPr>
              <a:t>vale la pena </a:t>
            </a:r>
            <a:r>
              <a:rPr lang="it-IT" i="1" dirty="0" err="1" smtClean="0">
                <a:latin typeface="+mn-lt"/>
                <a:cs typeface="Arial" pitchFamily="34" charset="0"/>
              </a:rPr>
              <a:t>lottare…</a:t>
            </a:r>
            <a:endParaRPr lang="it-IT" i="1" dirty="0">
              <a:latin typeface="+mn-lt"/>
              <a:cs typeface="Arial" pitchFamily="34" charset="0"/>
            </a:endParaRPr>
          </a:p>
        </p:txBody>
      </p:sp>
      <p:pic>
        <p:nvPicPr>
          <p:cNvPr id="1027" name="Picture 3" descr="F:\bambino in mond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00100" y="1810544"/>
            <a:ext cx="7048500" cy="433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29684" cy="1857388"/>
          </a:xfrm>
        </p:spPr>
        <p:txBody>
          <a:bodyPr>
            <a:normAutofit fontScale="90000"/>
          </a:bodyPr>
          <a:lstStyle/>
          <a:p>
            <a:r>
              <a:rPr lang="it-IT" sz="3800" i="1" dirty="0" smtClean="0">
                <a:latin typeface="Bookman Old Style" pitchFamily="18" charset="0"/>
                <a:ea typeface="Batang" pitchFamily="18" charset="-127"/>
                <a:cs typeface="Consolas" pitchFamily="49" charset="0"/>
              </a:rPr>
              <a:t>Contro minacce </a:t>
            </a:r>
            <a:br>
              <a:rPr lang="it-IT" sz="3800" i="1" dirty="0" smtClean="0">
                <a:latin typeface="Bookman Old Style" pitchFamily="18" charset="0"/>
                <a:ea typeface="Batang" pitchFamily="18" charset="-127"/>
                <a:cs typeface="Consolas" pitchFamily="49" charset="0"/>
              </a:rPr>
            </a:br>
            <a:r>
              <a:rPr lang="it-IT" sz="3800" i="1" dirty="0" smtClean="0">
                <a:latin typeface="Bookman Old Style" pitchFamily="18" charset="0"/>
                <a:ea typeface="Batang" pitchFamily="18" charset="-127"/>
                <a:cs typeface="Consolas" pitchFamily="49" charset="0"/>
              </a:rPr>
              <a:t>    </a:t>
            </a:r>
            <a:r>
              <a:rPr lang="it-IT" sz="3800" i="1" dirty="0" err="1" smtClean="0">
                <a:latin typeface="Bookman Old Style" pitchFamily="18" charset="0"/>
                <a:ea typeface="Batang" pitchFamily="18" charset="-127"/>
                <a:cs typeface="Consolas" pitchFamily="49" charset="0"/>
              </a:rPr>
              <a:t>come…</a:t>
            </a:r>
            <a:r>
              <a:rPr lang="it-IT" sz="3800" i="1" dirty="0" smtClean="0">
                <a:latin typeface="Bookman Old Style" pitchFamily="18" charset="0"/>
                <a:ea typeface="Batang" pitchFamily="18" charset="-127"/>
                <a:cs typeface="Consolas" pitchFamily="49" charset="0"/>
              </a:rPr>
              <a:t/>
            </a:r>
            <a:br>
              <a:rPr lang="it-IT" sz="3800" i="1" dirty="0" smtClean="0">
                <a:latin typeface="Bookman Old Style" pitchFamily="18" charset="0"/>
                <a:ea typeface="Batang" pitchFamily="18" charset="-127"/>
                <a:cs typeface="Consolas" pitchFamily="49" charset="0"/>
              </a:rPr>
            </a:br>
            <a:r>
              <a:rPr lang="it-IT" sz="4900" i="1" dirty="0" smtClean="0">
                <a:latin typeface="Bookman Old Style" pitchFamily="18" charset="0"/>
                <a:ea typeface="Batang" pitchFamily="18" charset="-127"/>
                <a:cs typeface="Consolas" pitchFamily="49" charset="0"/>
              </a:rPr>
              <a:t> </a:t>
            </a:r>
            <a:r>
              <a:rPr lang="it-IT" sz="4900" i="1" dirty="0" smtClean="0">
                <a:latin typeface="Bookman Old Style" pitchFamily="18" charset="0"/>
                <a:cs typeface="Consolas" pitchFamily="49" charset="0"/>
              </a:rPr>
              <a:t>L’inquinamento </a:t>
            </a:r>
            <a:r>
              <a:rPr lang="it-IT" sz="3600" dirty="0" smtClean="0">
                <a:latin typeface="Bookman Old Style" pitchFamily="18" charset="0"/>
              </a:rPr>
              <a:t/>
            </a:r>
            <a:br>
              <a:rPr lang="it-IT" sz="3600" dirty="0" smtClean="0">
                <a:latin typeface="Bookman Old Style" pitchFamily="18" charset="0"/>
              </a:rPr>
            </a:br>
            <a:endParaRPr lang="it-IT" sz="3800" i="1" dirty="0">
              <a:latin typeface="Bookman Old Style" pitchFamily="18" charset="0"/>
              <a:ea typeface="Batang" pitchFamily="18" charset="-127"/>
              <a:cs typeface="Aparajita" pitchFamily="2" charset="0"/>
            </a:endParaRPr>
          </a:p>
        </p:txBody>
      </p:sp>
      <p:pic>
        <p:nvPicPr>
          <p:cNvPr id="4100" name="Picture 4" descr="F:\26847-1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85992"/>
            <a:ext cx="771530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2439982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1026" name="Picture 2" descr="F:\Inquinamento-atmosferico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1000100" y="571480"/>
            <a:ext cx="77867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5400" b="1" i="1" dirty="0" smtClean="0">
                <a:latin typeface="Angsana New" pitchFamily="18" charset="-34"/>
                <a:cs typeface="Angsana New" pitchFamily="18" charset="-34"/>
              </a:rPr>
              <a:t>I principali tipi di inquinamento sono </a:t>
            </a:r>
          </a:p>
          <a:p>
            <a:r>
              <a:rPr lang="it-IT" sz="5400" b="1" i="1" dirty="0" smtClean="0">
                <a:latin typeface="Angsana New" pitchFamily="18" charset="-34"/>
                <a:cs typeface="Angsana New" pitchFamily="18" charset="-34"/>
              </a:rPr>
              <a:t>        quello del suolo, quello idrico </a:t>
            </a:r>
          </a:p>
          <a:p>
            <a:r>
              <a:rPr lang="it-IT" sz="5400" b="1" i="1" dirty="0" smtClean="0">
                <a:latin typeface="Angsana New" pitchFamily="18" charset="-34"/>
                <a:cs typeface="Angsana New" pitchFamily="18" charset="-34"/>
              </a:rPr>
              <a:t>               e quello atmosferico.</a:t>
            </a:r>
            <a:endParaRPr lang="it-IT" sz="5400" b="1" i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F:\terra inquinamento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643042" y="2357430"/>
            <a:ext cx="6000792" cy="4143404"/>
          </a:xfrm>
          <a:prstGeom prst="rect">
            <a:avLst/>
          </a:prstGeom>
          <a:noFill/>
        </p:spPr>
      </p:pic>
      <p:sp>
        <p:nvSpPr>
          <p:cNvPr id="28" name="Rettangolo 27"/>
          <p:cNvSpPr/>
          <p:nvPr/>
        </p:nvSpPr>
        <p:spPr>
          <a:xfrm>
            <a:off x="785786" y="500042"/>
            <a:ext cx="75009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i="1" dirty="0" smtClean="0">
                <a:latin typeface="Arial" pitchFamily="34" charset="0"/>
                <a:cs typeface="Arial" pitchFamily="34" charset="0"/>
              </a:rPr>
              <a:t>L'inquinamento del suolo è causato dall'uso di fertilizzanti e pesticidi in agricoltura; a questo problema  è legato anche quello</a:t>
            </a:r>
          </a:p>
          <a:p>
            <a:pPr algn="ctr"/>
            <a:r>
              <a:rPr lang="it-IT" sz="2800" i="1" dirty="0" smtClean="0">
                <a:latin typeface="Arial" pitchFamily="34" charset="0"/>
                <a:cs typeface="Arial" pitchFamily="34" charset="0"/>
              </a:rPr>
              <a:t> dei rifiuti urbani.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 descr="F:\InquinamentoDelSuolo[1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1249</TotalTime>
  <Words>318</Words>
  <Application>Microsoft Office PowerPoint</Application>
  <PresentationFormat>Presentazione su schermo (4:3)</PresentationFormat>
  <Paragraphs>71</Paragraphs>
  <Slides>41</Slides>
  <Notes>4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2" baseType="lpstr">
      <vt:lpstr>Tema di Office</vt:lpstr>
      <vt:lpstr>  </vt:lpstr>
      <vt:lpstr>Diapositiva 2</vt:lpstr>
      <vt:lpstr> </vt:lpstr>
      <vt:lpstr>Diapositiva 4</vt:lpstr>
      <vt:lpstr> La Terra è un bel posto e per essa  vale la pena lottare…</vt:lpstr>
      <vt:lpstr>Contro minacce      come…  L’inquinamento  </vt:lpstr>
      <vt:lpstr>Diapositiva 7</vt:lpstr>
      <vt:lpstr>Diapositiva 8</vt:lpstr>
      <vt:lpstr>Diapositiva 9</vt:lpstr>
      <vt:lpstr>L’ inquinamento idrico è causato da molteplici e specifici fattori : gli scarichi delle attività industriali e agricole…</vt:lpstr>
      <vt:lpstr>Diapositiva 11</vt:lpstr>
      <vt:lpstr>Diapositiva 12</vt:lpstr>
      <vt:lpstr>Diapositiva 13</vt:lpstr>
      <vt:lpstr>“Può darsi che non siate responsabili per la situazione in cui vi trovate, ma lo diventerete se non fate nulla per cambiarla”.</vt:lpstr>
      <vt:lpstr>Diapositiva 15</vt:lpstr>
      <vt:lpstr>Diapositiva 16</vt:lpstr>
      <vt:lpstr>Diapositiva 17</vt:lpstr>
      <vt:lpstr> </vt:lpstr>
      <vt:lpstr>Diapositiva 19</vt:lpstr>
      <vt:lpstr>Molto spesso accade che la tecnologia si impadronisce  delle nostre vite, causando gravi conseguenze , tra le quali sono presenti atti di bullismo e cyberbullismo . </vt:lpstr>
      <vt:lpstr>Diapositiva 21</vt:lpstr>
      <vt:lpstr> "Raccogli un fiore sulla Terra,  e muoverai la stella più distante".                                      Paul Dirac                                                                                                           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Utente3</cp:lastModifiedBy>
  <cp:revision>110</cp:revision>
  <dcterms:created xsi:type="dcterms:W3CDTF">2017-01-05T15:17:54Z</dcterms:created>
  <dcterms:modified xsi:type="dcterms:W3CDTF">2017-01-20T12:24:57Z</dcterms:modified>
</cp:coreProperties>
</file>